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64" r:id="rId4"/>
    <p:sldId id="280" r:id="rId5"/>
    <p:sldId id="274" r:id="rId6"/>
    <p:sldId id="258" r:id="rId7"/>
    <p:sldId id="265" r:id="rId8"/>
    <p:sldId id="259" r:id="rId9"/>
    <p:sldId id="267" r:id="rId10"/>
    <p:sldId id="269" r:id="rId11"/>
    <p:sldId id="271" r:id="rId12"/>
    <p:sldId id="273" r:id="rId13"/>
    <p:sldId id="275" r:id="rId14"/>
    <p:sldId id="260" r:id="rId15"/>
    <p:sldId id="276" r:id="rId16"/>
    <p:sldId id="277" r:id="rId17"/>
    <p:sldId id="261" r:id="rId18"/>
    <p:sldId id="278" r:id="rId19"/>
    <p:sldId id="279" r:id="rId20"/>
    <p:sldId id="262" r:id="rId21"/>
    <p:sldId id="263" r:id="rId22"/>
  </p:sldIdLst>
  <p:sldSz cx="12192000" cy="6858000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275" autoAdjust="0"/>
  </p:normalViewPr>
  <p:slideViewPr>
    <p:cSldViewPr snapToGrid="0">
      <p:cViewPr>
        <p:scale>
          <a:sx n="75" d="100"/>
          <a:sy n="75" d="100"/>
        </p:scale>
        <p:origin x="226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1F816-2222-4FEF-9C4B-C2BDFBD64BD8}" type="datetimeFigureOut">
              <a:rPr lang="de-CH" smtClean="0"/>
              <a:t>24.04.2017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31E148-F677-40AE-A527-2E3A975955F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705079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787F5-8D16-4134-8FE1-03FE930536CE}" type="datetimeFigureOut">
              <a:rPr lang="de-CH" smtClean="0"/>
              <a:t>24.04.2017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91C1E2-763B-4D4B-B8EA-147A99F0961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4960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A49C6-F8E0-423C-B8A6-B592C9280D5D}" type="datetime1">
              <a:rPr lang="de-CH" smtClean="0"/>
              <a:t>24.04.2017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06059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10984-CDF9-4DFE-BB2E-DC8DEC9303DE}" type="datetime1">
              <a:rPr lang="de-CH" smtClean="0"/>
              <a:t>24.04.2017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997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94961-E15A-4C94-AFED-7423ED1DAAFE}" type="datetime1">
              <a:rPr lang="de-CH" smtClean="0"/>
              <a:t>24.04.2017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97025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F1DA-ADBD-4955-9512-20150F7AC8B5}" type="datetime1">
              <a:rPr lang="de-CH" smtClean="0"/>
              <a:t>24.04.2017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53300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4C735-65C6-41DC-9544-D85533E4EFEF}" type="datetime1">
              <a:rPr lang="de-CH" smtClean="0"/>
              <a:t>24.04.2017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35872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4CF85-AE90-4D04-9624-5AB4D27FE959}" type="datetime1">
              <a:rPr lang="de-CH" smtClean="0"/>
              <a:t>24.04.2017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65876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7FD13-2ECC-4205-B4F3-478E0C8EE13E}" type="datetime1">
              <a:rPr lang="de-CH" smtClean="0"/>
              <a:t>24.04.2017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353817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BFBF9-FD20-4196-8E5C-A6C1398DA3C4}" type="datetime1">
              <a:rPr lang="de-CH" smtClean="0"/>
              <a:t>24.04.2017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17885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7CE8A-CD07-471C-B9B6-71AC360E8117}" type="datetime1">
              <a:rPr lang="de-CH" smtClean="0"/>
              <a:t>24.04.2017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657574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3E773-F885-4AC2-B1D1-5B9AA89F18B9}" type="datetime1">
              <a:rPr lang="de-CH" smtClean="0"/>
              <a:t>24.04.2017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34009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662E6-5FA9-4E30-8D7D-120B457E84C1}" type="datetime1">
              <a:rPr lang="de-CH" smtClean="0"/>
              <a:t>24.04.2017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>
            <a:lvl1pPr>
              <a:defRPr sz="1400"/>
            </a:lvl1pPr>
          </a:lstStyle>
          <a:p>
            <a:fld id="{2C13AD01-05B4-44B5-8089-F7F40BC41050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90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DC428-AE21-4619-993B-9F7FBADDAE62}" type="datetime1">
              <a:rPr lang="de-CH" smtClean="0"/>
              <a:t>24.04.2017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2C13AD01-05B4-44B5-8089-F7F40BC41050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15063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320A4-2347-425E-AB42-C34C03ABA176}" type="datetime1">
              <a:rPr lang="de-CH" smtClean="0"/>
              <a:t>24.04.2017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2251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25C9-0A8C-454E-B822-754906B5D0FD}" type="datetime1">
              <a:rPr lang="de-CH" smtClean="0"/>
              <a:t>24.04.2017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16735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2ED1D-9724-4FDD-BB08-1FCA7C3A0853}" type="datetime1">
              <a:rPr lang="de-CH" smtClean="0"/>
              <a:t>24.04.2017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82725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E81ED-6BC3-482E-B2BD-5CC1C794EF9F}" type="datetime1">
              <a:rPr lang="de-CH" smtClean="0"/>
              <a:t>24.04.2017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7565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6141F-C429-4CDC-8340-A963C731FB1B}" type="datetime1">
              <a:rPr lang="de-CH" smtClean="0"/>
              <a:t>24.04.2017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17840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64E89-87E8-4B88-BB2C-33DE65C533BF}" type="datetime1">
              <a:rPr lang="de-CH" smtClean="0"/>
              <a:t>24.04.2017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2340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6D56BA5-E265-4615-AA74-3FBE3E74805F}" type="datetime1">
              <a:rPr lang="de-CH" smtClean="0"/>
              <a:t>24.04.2017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C13AD01-05B4-44B5-8089-F7F40BC4105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03854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Intelligenter Greifer für Roboterarm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588019" y="3996267"/>
            <a:ext cx="5136622" cy="1939312"/>
          </a:xfrm>
        </p:spPr>
        <p:txBody>
          <a:bodyPr anchor="ctr">
            <a:normAutofit/>
          </a:bodyPr>
          <a:lstStyle/>
          <a:p>
            <a:pPr algn="l"/>
            <a:r>
              <a:rPr lang="de-CH" dirty="0"/>
              <a:t>Experte 				: Dr. </a:t>
            </a:r>
            <a:r>
              <a:rPr lang="de-CH" dirty="0" err="1"/>
              <a:t>Stettbacher</a:t>
            </a:r>
            <a:endParaRPr lang="de-CH" dirty="0"/>
          </a:p>
          <a:p>
            <a:pPr algn="l"/>
            <a:r>
              <a:rPr lang="de-CH" dirty="0"/>
              <a:t>Auftraggeber 		: Prof. </a:t>
            </a:r>
            <a:r>
              <a:rPr lang="de-CH" dirty="0" err="1"/>
              <a:t>Legrand</a:t>
            </a:r>
            <a:endParaRPr lang="de-CH" dirty="0"/>
          </a:p>
          <a:p>
            <a:pPr algn="l"/>
            <a:r>
              <a:rPr lang="de-CH" dirty="0"/>
              <a:t>Betreuender Dozent : Prof. Dr. Zahn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828800" y="152178"/>
            <a:ext cx="461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Die Zwischenpräsentation von Daniel Klauser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457200" y="6045200"/>
            <a:ext cx="1076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25.4.2017</a:t>
            </a:r>
          </a:p>
        </p:txBody>
      </p:sp>
    </p:spTree>
    <p:extLst>
      <p:ext uri="{BB962C8B-B14F-4D97-AF65-F5344CB8AC3E}">
        <p14:creationId xmlns:p14="http://schemas.microsoft.com/office/powerpoint/2010/main" val="374256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Binocular</a:t>
            </a:r>
            <a:r>
              <a:rPr lang="de-CH" dirty="0"/>
              <a:t> Stereo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940" y="2374058"/>
            <a:ext cx="4943475" cy="3486150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CH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10</a:t>
            </a:fld>
            <a:endParaRPr lang="de-CH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806" y="2140695"/>
            <a:ext cx="3438525" cy="3952875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679997" y="5965697"/>
            <a:ext cx="33293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 dirty="0"/>
              <a:t>(2016). </a:t>
            </a:r>
            <a:r>
              <a:rPr lang="fr-CH" sz="1000" i="1" dirty="0"/>
              <a:t>Solution Guide III-C 3D Vision.</a:t>
            </a:r>
            <a:r>
              <a:rPr lang="fr-CH" sz="1000" dirty="0"/>
              <a:t> </a:t>
            </a:r>
            <a:r>
              <a:rPr lang="de-DE" sz="1000" dirty="0"/>
              <a:t>München: November</a:t>
            </a:r>
            <a:endParaRPr lang="de-CH" sz="1000" dirty="0"/>
          </a:p>
        </p:txBody>
      </p:sp>
    </p:spTree>
    <p:extLst>
      <p:ext uri="{BB962C8B-B14F-4D97-AF65-F5344CB8AC3E}">
        <p14:creationId xmlns:p14="http://schemas.microsoft.com/office/powerpoint/2010/main" val="2066709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Multi View Stereo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11</a:t>
            </a:fld>
            <a:endParaRPr lang="de-CH"/>
          </a:p>
        </p:txBody>
      </p:sp>
      <p:pic>
        <p:nvPicPr>
          <p:cNvPr id="1026" name="Picture 2" descr="Bildergebnis für pointclou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02"/>
          <a:stretch/>
        </p:blipFill>
        <p:spPr bwMode="auto">
          <a:xfrm>
            <a:off x="6316385" y="2308743"/>
            <a:ext cx="5096744" cy="3654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7852" y="2447924"/>
            <a:ext cx="3333750" cy="3562350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7259891" y="6019800"/>
            <a:ext cx="32097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i="1" dirty="0"/>
              <a:t>http://paradise.caltech.edu</a:t>
            </a:r>
            <a:r>
              <a:rPr lang="de-DE" sz="1000" dirty="0"/>
              <a:t>. (4. Oktober 2012).</a:t>
            </a:r>
            <a:endParaRPr lang="de-CH" sz="1000" dirty="0"/>
          </a:p>
        </p:txBody>
      </p:sp>
    </p:spTree>
    <p:extLst>
      <p:ext uri="{BB962C8B-B14F-4D97-AF65-F5344CB8AC3E}">
        <p14:creationId xmlns:p14="http://schemas.microsoft.com/office/powerpoint/2010/main" val="2912313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Auswahl des Konzeptes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12</a:t>
            </a:fld>
            <a:endParaRPr lang="de-CH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211" y="2870838"/>
            <a:ext cx="3131346" cy="2351487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555" y="2855139"/>
            <a:ext cx="3312224" cy="2335788"/>
          </a:xfrm>
          <a:prstGeom prst="rect">
            <a:avLst/>
          </a:prstGeom>
        </p:spPr>
      </p:pic>
      <p:pic>
        <p:nvPicPr>
          <p:cNvPr id="10" name="Picture 2" descr="Bildergebnis für pointcloud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02"/>
          <a:stretch/>
        </p:blipFill>
        <p:spPr bwMode="auto">
          <a:xfrm>
            <a:off x="8255777" y="2870838"/>
            <a:ext cx="3257960" cy="233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6139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 von Multiview Stereo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Init</a:t>
            </a:r>
            <a:r>
              <a:rPr lang="de-CH" dirty="0"/>
              <a:t> Kamera Setup</a:t>
            </a:r>
          </a:p>
          <a:p>
            <a:r>
              <a:rPr lang="de-CH" dirty="0"/>
              <a:t>Stereo Model erstellen</a:t>
            </a:r>
          </a:p>
          <a:p>
            <a:r>
              <a:rPr lang="de-CH" dirty="0"/>
              <a:t>Einlesen &amp; Abtasten des CAD Models</a:t>
            </a:r>
          </a:p>
          <a:p>
            <a:r>
              <a:rPr lang="de-CH" dirty="0"/>
              <a:t>Rekonstruktion der 3D Szene</a:t>
            </a:r>
          </a:p>
          <a:p>
            <a:r>
              <a:rPr lang="de-CH" dirty="0"/>
              <a:t>Finden des Objektes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34615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 von Multiview Stereo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089" y="2666999"/>
            <a:ext cx="4441392" cy="3099237"/>
          </a:xfrm>
          <a:prstGeom prst="rect">
            <a:avLst/>
          </a:prstGeom>
        </p:spPr>
      </p:pic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CH" u="sng" dirty="0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171" y="2666999"/>
            <a:ext cx="3953161" cy="3213538"/>
          </a:xfrm>
          <a:prstGeom prst="rect">
            <a:avLst/>
          </a:prstGeom>
        </p:spPr>
      </p:pic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14</a:t>
            </a:fld>
            <a:endParaRPr lang="de-CH"/>
          </a:p>
        </p:txBody>
      </p:sp>
      <p:sp>
        <p:nvSpPr>
          <p:cNvPr id="13" name="Textfeld 12"/>
          <p:cNvSpPr txBox="1"/>
          <p:nvPr/>
        </p:nvSpPr>
        <p:spPr>
          <a:xfrm>
            <a:off x="9072736" y="5670312"/>
            <a:ext cx="782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/>
              <a:t>Farbtiefe</a:t>
            </a:r>
          </a:p>
        </p:txBody>
      </p:sp>
    </p:spTree>
    <p:extLst>
      <p:ext uri="{BB962C8B-B14F-4D97-AF65-F5344CB8AC3E}">
        <p14:creationId xmlns:p14="http://schemas.microsoft.com/office/powerpoint/2010/main" val="568323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34405" y="3121519"/>
            <a:ext cx="4168619" cy="31242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551" y="3121519"/>
            <a:ext cx="3755107" cy="31242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7374" y="770685"/>
            <a:ext cx="3832644" cy="3099237"/>
          </a:xfrm>
          <a:prstGeom prst="rect">
            <a:avLst/>
          </a:prstGeom>
        </p:spPr>
      </p:pic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837271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9570" y="2220194"/>
            <a:ext cx="3617078" cy="3609475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214" y="2220194"/>
            <a:ext cx="4086809" cy="3646937"/>
          </a:xfrm>
          <a:prstGeom prst="rect">
            <a:avLst/>
          </a:prstGeom>
        </p:spPr>
      </p:pic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55534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Weiteres Vorgehen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Quantitative Genauigkeitsanalyse</a:t>
            </a:r>
          </a:p>
          <a:p>
            <a:r>
              <a:rPr lang="de-CH" dirty="0"/>
              <a:t>Strategie zur Implementation zum Greifen eines Werkstückes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13109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Quantitative Genauigkeitsanalyse</a:t>
            </a: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2918" y="2707037"/>
            <a:ext cx="3366478" cy="2891454"/>
          </a:xfrm>
          <a:prstGeom prst="rect">
            <a:avLst/>
          </a:prstGeo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18</a:t>
            </a:fld>
            <a:endParaRPr lang="de-CH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7938" y="2080865"/>
            <a:ext cx="3010254" cy="386611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0142" y="3028083"/>
            <a:ext cx="3067050" cy="197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9786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 zum Greifen des Werkstückes</a:t>
            </a:r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3744" y="1828800"/>
            <a:ext cx="4283750" cy="4929351"/>
          </a:xfrm>
          <a:prstGeom prst="rect">
            <a:avLst/>
          </a:prstGeo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6882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432249"/>
          </a:xfrm>
        </p:spPr>
        <p:txBody>
          <a:bodyPr/>
          <a:lstStyle/>
          <a:p>
            <a:r>
              <a:rPr lang="de-CH" dirty="0"/>
              <a:t>Inhaltsverzeichnis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35494" y="2666999"/>
            <a:ext cx="9767529" cy="3453883"/>
          </a:xfrm>
        </p:spPr>
        <p:txBody>
          <a:bodyPr>
            <a:normAutofit lnSpcReduction="10000"/>
          </a:bodyPr>
          <a:lstStyle/>
          <a:p>
            <a:r>
              <a:rPr lang="de-CH" dirty="0"/>
              <a:t>Ausgangslage</a:t>
            </a:r>
          </a:p>
          <a:p>
            <a:r>
              <a:rPr lang="de-CH" dirty="0"/>
              <a:t>Aufgabestellung</a:t>
            </a:r>
          </a:p>
          <a:p>
            <a:r>
              <a:rPr lang="de-CH" dirty="0"/>
              <a:t>Vorgehen</a:t>
            </a:r>
          </a:p>
          <a:p>
            <a:r>
              <a:rPr lang="de-CH" dirty="0"/>
              <a:t>Lösungskonzepte</a:t>
            </a:r>
          </a:p>
          <a:p>
            <a:r>
              <a:rPr lang="de-CH" dirty="0"/>
              <a:t>Implementation</a:t>
            </a:r>
          </a:p>
          <a:p>
            <a:r>
              <a:rPr lang="de-CH" dirty="0"/>
              <a:t>Weiteres Vorgehen</a:t>
            </a:r>
          </a:p>
          <a:p>
            <a:r>
              <a:rPr lang="de-CH" dirty="0"/>
              <a:t>Demo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19141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218125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Herzlichen Dank für Ihre Aufmerksamkeit!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06870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Ausgangslage</a:t>
            </a:r>
          </a:p>
        </p:txBody>
      </p:sp>
      <p:pic>
        <p:nvPicPr>
          <p:cNvPr id="1026" name="Picture 2" descr="Bildergebnis für kuka iiwa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2572" y="2434390"/>
            <a:ext cx="3204307" cy="31242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 descr="Bildergebnis für UI‐5581LE‐M"/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3</a:t>
            </a:fld>
            <a:endParaRPr lang="de-CH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066" y="2434391"/>
            <a:ext cx="5359697" cy="31242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7" name="Textfeld 6"/>
          <p:cNvSpPr txBox="1"/>
          <p:nvPr/>
        </p:nvSpPr>
        <p:spPr>
          <a:xfrm>
            <a:off x="1402573" y="5755974"/>
            <a:ext cx="32043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altLang="de-D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KUKA </a:t>
            </a:r>
            <a:r>
              <a:rPr lang="de-DE" altLang="de-D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ROBOTICS. (20. März 2015). </a:t>
            </a:r>
            <a:r>
              <a:rPr lang="de-DE" altLang="de-DE" sz="10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www.businesswire</a:t>
            </a:r>
            <a:r>
              <a:rPr lang="de-DE" altLang="de-D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.com</a:t>
            </a:r>
            <a:endParaRPr lang="de-CH" sz="1000" dirty="0"/>
          </a:p>
        </p:txBody>
      </p:sp>
      <p:sp>
        <p:nvSpPr>
          <p:cNvPr id="9" name="Textfeld 8"/>
          <p:cNvSpPr txBox="1"/>
          <p:nvPr/>
        </p:nvSpPr>
        <p:spPr>
          <a:xfrm>
            <a:off x="6895093" y="5755974"/>
            <a:ext cx="40196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 err="1"/>
              <a:t>Lischer</a:t>
            </a:r>
            <a:r>
              <a:rPr lang="de-CH" sz="1000" dirty="0"/>
              <a:t>, P. (2016). </a:t>
            </a:r>
            <a:r>
              <a:rPr lang="de-CH" sz="1000" dirty="0" err="1"/>
              <a:t>Smartgripper</a:t>
            </a:r>
            <a:r>
              <a:rPr lang="de-CH" sz="1000" dirty="0"/>
              <a:t> </a:t>
            </a:r>
            <a:r>
              <a:rPr lang="de-CH" sz="1000" i="1" dirty="0"/>
              <a:t>Ein Intelligenter Zentrumsgreifer.</a:t>
            </a:r>
            <a:r>
              <a:rPr lang="de-CH" sz="1000" dirty="0"/>
              <a:t> Horw.</a:t>
            </a:r>
            <a:endParaRPr lang="de-CH" sz="1000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229360" y="97795"/>
            <a:ext cx="9858932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kumimoji="0" lang="en-US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767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Ausgangslage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4</a:t>
            </a:fld>
            <a:endParaRPr lang="de-CH"/>
          </a:p>
        </p:txBody>
      </p:sp>
      <p:pic>
        <p:nvPicPr>
          <p:cNvPr id="5" name="Picture 6" descr="Bildergebnis für UI‐5581LE‐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353" y="2671008"/>
            <a:ext cx="3120191" cy="312019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Bildergebnis für B5M7630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658" y="2671008"/>
            <a:ext cx="3124200" cy="31242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2555829" y="6023808"/>
            <a:ext cx="34952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/>
              <a:t>UI-5581LE‐M (</a:t>
            </a:r>
            <a:r>
              <a:rPr lang="en-US" sz="1000" dirty="0"/>
              <a:t>IDS Imaging Development Systems GmbH,2016)</a:t>
            </a:r>
          </a:p>
          <a:p>
            <a:endParaRPr lang="de-CH" sz="1000" dirty="0"/>
          </a:p>
        </p:txBody>
      </p:sp>
      <p:sp>
        <p:nvSpPr>
          <p:cNvPr id="3" name="Textfeld 2"/>
          <p:cNvSpPr txBox="1"/>
          <p:nvPr/>
        </p:nvSpPr>
        <p:spPr>
          <a:xfrm>
            <a:off x="8103239" y="6023808"/>
            <a:ext cx="3124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/>
              <a:t>B5M7630 (</a:t>
            </a:r>
            <a:r>
              <a:rPr lang="de-CH" sz="1000" dirty="0" err="1"/>
              <a:t>Lensation</a:t>
            </a:r>
            <a:r>
              <a:rPr lang="de-CH" sz="1000" dirty="0"/>
              <a:t> GmbH,2016)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90161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09" y="43543"/>
            <a:ext cx="10018713" cy="1752599"/>
          </a:xfrm>
        </p:spPr>
        <p:txBody>
          <a:bodyPr/>
          <a:lstStyle/>
          <a:p>
            <a:r>
              <a:rPr lang="de-CH" dirty="0"/>
              <a:t>Verbindungen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Kamera (Gelb)</a:t>
            </a:r>
          </a:p>
          <a:p>
            <a:r>
              <a:rPr lang="de-CH" dirty="0"/>
              <a:t>Bildverarbeitung (Rot)</a:t>
            </a:r>
          </a:p>
          <a:p>
            <a:r>
              <a:rPr lang="de-CH" dirty="0"/>
              <a:t>SPS (Türkis)</a:t>
            </a:r>
          </a:p>
          <a:p>
            <a:r>
              <a:rPr lang="de-CH" dirty="0"/>
              <a:t>Roboterarm (Grün)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090" y="1341072"/>
            <a:ext cx="6823786" cy="5117839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5006195" y="4790533"/>
            <a:ext cx="1523999" cy="1668378"/>
          </a:xfrm>
          <a:prstGeom prst="rect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Rechteck 5"/>
          <p:cNvSpPr/>
          <p:nvPr/>
        </p:nvSpPr>
        <p:spPr>
          <a:xfrm>
            <a:off x="8335781" y="2119561"/>
            <a:ext cx="760313" cy="651631"/>
          </a:xfrm>
          <a:prstGeom prst="rect">
            <a:avLst/>
          </a:prstGeom>
          <a:noFill/>
          <a:ln w="5715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Rechteck 6"/>
          <p:cNvSpPr/>
          <p:nvPr/>
        </p:nvSpPr>
        <p:spPr>
          <a:xfrm>
            <a:off x="9293858" y="4885804"/>
            <a:ext cx="1564104" cy="826168"/>
          </a:xfrm>
          <a:prstGeom prst="rect">
            <a:avLst/>
          </a:prstGeom>
          <a:noFill/>
          <a:ln w="571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Rechteck 7"/>
          <p:cNvSpPr/>
          <p:nvPr/>
        </p:nvSpPr>
        <p:spPr>
          <a:xfrm>
            <a:off x="9293858" y="3964365"/>
            <a:ext cx="1564104" cy="826168"/>
          </a:xfrm>
          <a:prstGeom prst="rect">
            <a:avLst/>
          </a:prstGeom>
          <a:noFill/>
          <a:ln w="5715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12" name="Gerade Verbindung mit Pfeil 11"/>
          <p:cNvCxnSpPr/>
          <p:nvPr/>
        </p:nvCxnSpPr>
        <p:spPr>
          <a:xfrm flipH="1">
            <a:off x="6513949" y="2518649"/>
            <a:ext cx="1681034" cy="2123534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10408794" y="4417564"/>
            <a:ext cx="0" cy="936479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/>
          <p:nvPr/>
        </p:nvCxnSpPr>
        <p:spPr>
          <a:xfrm flipH="1" flipV="1">
            <a:off x="10661069" y="4358564"/>
            <a:ext cx="29747" cy="940324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5</a:t>
            </a:fld>
            <a:endParaRPr lang="de-CH"/>
          </a:p>
        </p:txBody>
      </p:sp>
      <p:cxnSp>
        <p:nvCxnSpPr>
          <p:cNvPr id="13" name="Gerade Verbindung mit Pfeil 12"/>
          <p:cNvCxnSpPr/>
          <p:nvPr/>
        </p:nvCxnSpPr>
        <p:spPr>
          <a:xfrm flipV="1">
            <a:off x="6643396" y="4068147"/>
            <a:ext cx="2452698" cy="722386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4477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Aufgabestellung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Kommerziellen </a:t>
            </a:r>
            <a:r>
              <a:rPr lang="de-CH" dirty="0" err="1"/>
              <a:t>Bildverarbeitungsbibliotek</a:t>
            </a:r>
            <a:r>
              <a:rPr lang="de-CH" dirty="0"/>
              <a:t> </a:t>
            </a:r>
            <a:r>
              <a:rPr lang="de-CH" dirty="0" err="1"/>
              <a:t>Halcon</a:t>
            </a:r>
            <a:endParaRPr lang="de-CH" dirty="0"/>
          </a:p>
          <a:p>
            <a:r>
              <a:rPr lang="de-CH" dirty="0"/>
              <a:t>Vollständige Erfassung von Werkstücken in 3D</a:t>
            </a:r>
          </a:p>
          <a:p>
            <a:r>
              <a:rPr lang="de-CH" dirty="0"/>
              <a:t>Quantitative Genauigkeitsanalyse</a:t>
            </a:r>
          </a:p>
          <a:p>
            <a:r>
              <a:rPr lang="de-CH" dirty="0"/>
              <a:t>Implementierung des Algorithmus zum Greifen des Werkstückes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05149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</a:t>
            </a: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9417" y="3083864"/>
            <a:ext cx="7048500" cy="1971675"/>
          </a:xfrm>
          <a:prstGeom prst="rect">
            <a:avLst/>
          </a:prstGeom>
        </p:spPr>
      </p:pic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7</a:t>
            </a:fld>
            <a:endParaRPr lang="de-CH"/>
          </a:p>
        </p:txBody>
      </p:sp>
      <p:cxnSp>
        <p:nvCxnSpPr>
          <p:cNvPr id="9" name="Gerade Verbindung mit Pfeil 8"/>
          <p:cNvCxnSpPr/>
          <p:nvPr/>
        </p:nvCxnSpPr>
        <p:spPr>
          <a:xfrm>
            <a:off x="2969419" y="5701004"/>
            <a:ext cx="7048500" cy="933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6181091" y="5214937"/>
            <a:ext cx="620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Zeit</a:t>
            </a:r>
          </a:p>
        </p:txBody>
      </p:sp>
    </p:spTree>
    <p:extLst>
      <p:ext uri="{BB962C8B-B14F-4D97-AF65-F5344CB8AC3E}">
        <p14:creationId xmlns:p14="http://schemas.microsoft.com/office/powerpoint/2010/main" val="931761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Lösungskonzepte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Shape </a:t>
            </a:r>
            <a:r>
              <a:rPr lang="de-CH" dirty="0" err="1"/>
              <a:t>Based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«Konturen»</a:t>
            </a:r>
          </a:p>
          <a:p>
            <a:r>
              <a:rPr lang="de-CH" dirty="0"/>
              <a:t>Surface </a:t>
            </a:r>
            <a:r>
              <a:rPr lang="de-CH" dirty="0" err="1"/>
              <a:t>Based</a:t>
            </a:r>
            <a:r>
              <a:rPr lang="de-CH" dirty="0"/>
              <a:t> </a:t>
            </a:r>
            <a:r>
              <a:rPr lang="de-CH" dirty="0" err="1"/>
              <a:t>Matching</a:t>
            </a:r>
            <a:r>
              <a:rPr lang="de-CH" dirty="0"/>
              <a:t> «Oberflächen»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76473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Shape </a:t>
            </a:r>
            <a:r>
              <a:rPr lang="de-CH" dirty="0" err="1"/>
              <a:t>Based</a:t>
            </a:r>
            <a:r>
              <a:rPr lang="de-CH" dirty="0"/>
              <a:t> 3D </a:t>
            </a:r>
            <a:r>
              <a:rPr lang="de-CH" dirty="0" err="1"/>
              <a:t>Matching</a:t>
            </a:r>
            <a:endParaRPr lang="de-CH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7781" y="2438399"/>
            <a:ext cx="4225948" cy="3173478"/>
          </a:xfrm>
          <a:prstGeom prst="rect">
            <a:avLst/>
          </a:prstGeo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AD01-05B4-44B5-8089-F7F40BC41050}" type="slidenum">
              <a:rPr lang="de-CH" smtClean="0"/>
              <a:t>9</a:t>
            </a:fld>
            <a:endParaRPr lang="de-CH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965" y="2458275"/>
            <a:ext cx="3381375" cy="3133725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7156074" y="5671710"/>
            <a:ext cx="33293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 dirty="0"/>
              <a:t>(2016). </a:t>
            </a:r>
            <a:r>
              <a:rPr lang="fr-CH" sz="1000" i="1" dirty="0"/>
              <a:t>Solution Guide III-C 3D Vision.</a:t>
            </a:r>
            <a:r>
              <a:rPr lang="fr-CH" sz="1000" dirty="0"/>
              <a:t> </a:t>
            </a:r>
            <a:r>
              <a:rPr lang="de-DE" sz="1000" dirty="0"/>
              <a:t>München: November</a:t>
            </a:r>
            <a:endParaRPr lang="de-CH" sz="1000" dirty="0"/>
          </a:p>
        </p:txBody>
      </p:sp>
    </p:spTree>
    <p:extLst>
      <p:ext uri="{BB962C8B-B14F-4D97-AF65-F5344CB8AC3E}">
        <p14:creationId xmlns:p14="http://schemas.microsoft.com/office/powerpoint/2010/main" val="17998373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229</Words>
  <Application>Microsoft Office PowerPoint</Application>
  <PresentationFormat>Breitbild</PresentationFormat>
  <Paragraphs>78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6" baseType="lpstr">
      <vt:lpstr>Arial</vt:lpstr>
      <vt:lpstr>Calibri</vt:lpstr>
      <vt:lpstr>Corbel</vt:lpstr>
      <vt:lpstr>Times New Roman</vt:lpstr>
      <vt:lpstr>Parallax</vt:lpstr>
      <vt:lpstr>Intelligenter Greifer für Roboterarm</vt:lpstr>
      <vt:lpstr>Inhaltsverzeichnis</vt:lpstr>
      <vt:lpstr>Ausgangslage</vt:lpstr>
      <vt:lpstr>Ausgangslage</vt:lpstr>
      <vt:lpstr>Verbindungen</vt:lpstr>
      <vt:lpstr>Aufgabestellung</vt:lpstr>
      <vt:lpstr>Vorgehen</vt:lpstr>
      <vt:lpstr>Lösungskonzepte</vt:lpstr>
      <vt:lpstr>Shape Based 3D Matching</vt:lpstr>
      <vt:lpstr>Binocular Stereo</vt:lpstr>
      <vt:lpstr>Multi View Stereo</vt:lpstr>
      <vt:lpstr>Auswahl des Konzeptes</vt:lpstr>
      <vt:lpstr>Implementation von Multiview Stereo</vt:lpstr>
      <vt:lpstr>Implementation von Multiview Stereo</vt:lpstr>
      <vt:lpstr>PowerPoint-Präsentation</vt:lpstr>
      <vt:lpstr>PowerPoint-Präsentation</vt:lpstr>
      <vt:lpstr>Weiteres Vorgehen</vt:lpstr>
      <vt:lpstr>Quantitative Genauigkeitsanalyse</vt:lpstr>
      <vt:lpstr>Implementation zum Greifen des Werkstückes</vt:lpstr>
      <vt:lpstr>Demo</vt:lpstr>
      <vt:lpstr>Herzlichen Dank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Bachelor Arbeit Sommer 2017</dc:title>
  <dc:creator>Klauser Daniel TA.E.1301</dc:creator>
  <cp:lastModifiedBy>Klauser Daniel TA.E.1301</cp:lastModifiedBy>
  <cp:revision>52</cp:revision>
  <cp:lastPrinted>2017-04-22T12:00:25Z</cp:lastPrinted>
  <dcterms:created xsi:type="dcterms:W3CDTF">2017-04-16T14:08:51Z</dcterms:created>
  <dcterms:modified xsi:type="dcterms:W3CDTF">2017-04-24T20:35:16Z</dcterms:modified>
</cp:coreProperties>
</file>

<file path=docProps/thumbnail.jpeg>
</file>